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57DE4-D79D-4AE6-BF59-5E7B24F9D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304F1F-DE9D-424A-ADD4-32CC481EA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30CE17-10CC-426D-A880-ED8F92DD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EC1164-D117-4800-8163-B909CFAD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5DD276-D8C2-4210-BBAA-3022DB3A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91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6359F-7F28-4242-A7EE-7F6045FD3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584159-A2FE-4830-B512-4BD925352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8E9EE5-B18B-4AA9-9CA6-0756C4DA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4D56CA-93F0-4317-A7D1-16917190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0B4084-E144-404A-9759-B856A780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7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0DDAB-A55D-48EA-8F10-BB4C8597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AEC366-6800-4F19-80C7-3E75E839F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2E8E8B-3960-4ED7-BC8F-5517B677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1EC4FF-1A53-4F76-8824-D37032D69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74DF97-6F2C-435A-B870-E5F59767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0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64BF8-2DF0-4FDB-B810-74A343ACC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599CE-E694-4979-8474-16C33EAAB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3F1C2C-D314-4B77-BF99-67822AD45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E57095-E075-451F-88AA-412E144A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DB8523-E448-4828-9A0D-4F02D34F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A9F68F-CA2B-4A2F-A3D5-F2CF239AC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72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37C9D-297F-41A2-AD2F-28D8B607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F9EA1D-DD61-4661-AD56-AABA2D2E7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B5EF01-AC65-420A-9822-ACBA7A4C7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72F1FA-3B7F-477A-936C-8DAF42D50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690B6B-0900-493F-BC8E-E443E50CD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38C75F-1401-4968-89F7-28277069F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E04F1DE-AE9C-4AE6-ADD4-068AA1AE8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56A2891-7720-4565-8DF7-4924D0B4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495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56E88-C6B0-4252-BDE9-28C3721B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99511D-528F-471C-AB88-4206FE9F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648352-8B7C-4A7F-B38A-0BCFD9F7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F3F78C-3640-49BE-AE0C-9F151433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67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32B55AB-F92B-441F-8EAF-2C07CB4E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18BE69-43B8-43F6-8B89-2049C661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7E5021-730E-43E0-9868-637A73E84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48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CD368-D54D-43AB-812F-2A8198D6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F93998-D331-485B-AE0B-2BB2929DE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60CCFE-6572-4F5A-8AE2-AEE4052F2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16C066-B8B1-4652-B160-DDE01A72D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B2045C-97D3-49CC-AF18-13E7E0C3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DE549-490D-48B6-BDBD-E5252F24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64913-458D-45F9-B435-888EB164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4D955B-0E9D-4F49-9C94-0C21BF9CA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2BFD09-271C-4F4E-9D7A-B734801D9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DC5272-EA26-4ABD-B304-ACBFDBA5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D40D2F-6154-41E7-81D6-B7A5DC968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6232B3-7CE0-4C50-A3A5-05D71760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2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8C826-21EE-4C4E-AD91-31CC860B7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C390A5-C7F7-4449-BE62-CFD602230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EFE03-8908-42A8-8AC2-4CB5BC281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C1468B-F6D5-4BA7-9025-EE8B4BC98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9454A3-3EB0-40BF-89C3-68D691CB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8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504444-4121-4DF9-BF29-DE939B081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F4078C-6B3E-4B74-B3F4-B71FD2D03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DB086-AB2E-4D60-B285-1D9E25A59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5733D2-9949-421B-8525-F1B44B70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AEF88D-B041-4D1D-96C9-890017F92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82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B6AD0-8FF6-4B35-A71E-239A8C8A5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3D3FA4-33AA-4234-B6EB-CD6DE3CB9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61C86D-DB7A-4E3C-BA57-A4C1F951A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86550-5A56-41AD-BC12-D75707EC63FB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C38EC6-B921-46B5-BA73-0E30D550D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81FC3-0424-44B7-9677-F202284CA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A3256-035A-4254-BD27-6038BA87A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8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3326F30-2CBC-48FA-99D5-AF88A6677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Топырақтардың жіктелуі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EA828B4E-6FFF-4348-9587-577F629DE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95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Тасты топырақтардың жіктелуі оның беріктігіне, суда жұмсаруына және еруіне байланысты. 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Ірі сынықты және құмды топырақтарды жіктеу: ірілі-ұсақты құрамына, ылғалдылығына және тығыздығына байланысты.  Шаңды-балшықты топырақтарды жіктеу: илемділік санына, аққыштық көрсеткішіне, ылғалдылығына байланысты.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Тасты топырақтар (магмалық, метаморфтық және шөгінді цементтелген) суға қанған кезінде бір білікті сығуға  беріктілігіне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жұмсару коэффициентіне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суда еру дәрежесіне  байланысты ажыратылады.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6E9A4-7C9C-46C4-8012-C1F267ED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6271"/>
          </a:xfrm>
        </p:spPr>
        <p:txBody>
          <a:bodyPr>
            <a:normAutofit fontScale="90000"/>
          </a:bodyPr>
          <a:lstStyle/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Ірі сынықты және құмды топырақтар ірілі-ұсақты құрамына байланысты ажыратылады.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0F4251-9C91-45B5-B0BF-F14CD83FF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551" t="20230" r="43527" b="34954"/>
          <a:stretch/>
        </p:blipFill>
        <p:spPr>
          <a:xfrm rot="16200000">
            <a:off x="3529302" y="-1169922"/>
            <a:ext cx="4963887" cy="10685108"/>
          </a:xfrm>
        </p:spPr>
      </p:pic>
    </p:spTree>
    <p:extLst>
      <p:ext uri="{BB962C8B-B14F-4D97-AF65-F5344CB8AC3E}">
        <p14:creationId xmlns:p14="http://schemas.microsoft.com/office/powerpoint/2010/main" val="57898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BBF26-B4BB-4EBA-A3A4-ABBA5BAE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Ірі сынықты және құмды топырақтар  аталуына қосымша олардың біртектілігі көрсетіледі.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A36B0A-AFA2-4C51-B83A-EE1C7D0E7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00"/>
          <a:stretch/>
        </p:blipFill>
        <p:spPr>
          <a:xfrm>
            <a:off x="526322" y="1825625"/>
            <a:ext cx="10661082" cy="4593058"/>
          </a:xfrm>
        </p:spPr>
      </p:pic>
    </p:spTree>
    <p:extLst>
      <p:ext uri="{BB962C8B-B14F-4D97-AF65-F5344CB8AC3E}">
        <p14:creationId xmlns:p14="http://schemas.microsoft.com/office/powerpoint/2010/main" val="58335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0281E-7746-43A4-A267-1F9E4B211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8922"/>
            <a:ext cx="10515600" cy="281766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іртектілік дәрежесі келесі формуламен есептейді.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7B338E1-63C2-47CC-AC55-EDF09EA4A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418045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3B6092-EF24-4EF7-A176-316F3F7F7E1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3763" t="33523" r="8187" b="17157"/>
          <a:stretch/>
        </p:blipFill>
        <p:spPr>
          <a:xfrm>
            <a:off x="1813719" y="1307031"/>
            <a:ext cx="8564562" cy="3489325"/>
          </a:xfrm>
        </p:spPr>
      </p:pic>
    </p:spTree>
    <p:extLst>
      <p:ext uri="{BB962C8B-B14F-4D97-AF65-F5344CB8AC3E}">
        <p14:creationId xmlns:p14="http://schemas.microsoft.com/office/powerpoint/2010/main" val="2738886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3870E-D464-4167-8402-F6F71F09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16410"/>
          </a:xfrm>
        </p:spPr>
        <p:txBody>
          <a:bodyPr>
            <a:normAutofit fontScale="90000"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Шаңды-балшықты топырақтар илемділік санға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 үш түрге бөлінеді: Құмайт, саздақ, балшық.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CB9F8427-1666-46AB-BCB1-5259EC09F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984" t="50250" r="38943" b="37742"/>
          <a:stretch/>
        </p:blipFill>
        <p:spPr>
          <a:xfrm>
            <a:off x="1315616" y="2696547"/>
            <a:ext cx="9934929" cy="3040201"/>
          </a:xfrm>
        </p:spPr>
      </p:pic>
    </p:spTree>
    <p:extLst>
      <p:ext uri="{BB962C8B-B14F-4D97-AF65-F5344CB8AC3E}">
        <p14:creationId xmlns:p14="http://schemas.microsoft.com/office/powerpoint/2010/main" val="2056600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2BF9A-25E0-4184-BF7C-B06C5595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58197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Шаңды-балшықты топырақтар ылғалдылығына қарай әр түрлі күйде (аққыш, илемді, қатты) болуы мүмкін.  Топырақтың күйін аққыштық көрсеткішіне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байланысты аңықтауға болады.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3DDBBB-96D6-44AA-888B-80D5947B3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358" t="35145" r="40457" b="46956"/>
          <a:stretch/>
        </p:blipFill>
        <p:spPr>
          <a:xfrm>
            <a:off x="2811624" y="2532506"/>
            <a:ext cx="6568751" cy="3446969"/>
          </a:xfrm>
        </p:spPr>
      </p:pic>
    </p:spTree>
    <p:extLst>
      <p:ext uri="{BB962C8B-B14F-4D97-AF65-F5344CB8AC3E}">
        <p14:creationId xmlns:p14="http://schemas.microsoft.com/office/powerpoint/2010/main" val="3511340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47DC6-788F-4DEE-9968-CDC14AC0B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4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6453B9BB-B714-4ABF-A93F-8CE54A9A0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Шаңды – балшықты топырақтар шөкпе және шөкпейтін болып екі түрге бөлінеді. Шөкпе топырақтардың ерекшелігі, сырт күш әсерінен немесе өз салмағынан, суланғанда елеулі қосымша деформация алады. Шөкпе топырақтарға ылғалдылық дәрежесі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Sr&lt;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0,8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</a:t>
                </a:r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әне формула бойынша аңықталатын 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kk-KZ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көрсеткіші кестеде келтірілген шамалардан кем топырақтарға жатқызылады.</a:t>
                </a:r>
              </a:p>
              <a:p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kk-KZ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i="1" smtClean="0">
                        <a:latin typeface="Cambria Math" panose="02040503050406030204" pitchFamily="18" charset="0"/>
                      </a:rPr>
                      <m:t>𝑠𝑠</m:t>
                    </m:r>
                    <m:r>
                      <a:rPr lang="ru-RU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f>
                      <m:f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−ⅇ</m:t>
                        </m:r>
                      </m:num>
                      <m:den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+ⅇ</m:t>
                        </m:r>
                      </m:den>
                    </m:f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мұнда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табиғи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бітімді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және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ылғалды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топырақтың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кеуектілік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коэффциенті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аққыштық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шегіне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сәйкес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топырақтың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кеуектілік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коэффциенті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ru-RU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ru-RU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ru-RU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den>
                    </m:f>
                  </m:oMath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6453B9BB-B714-4ABF-A93F-8CE54A9A0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081" r="-6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3140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1BF618D6-82BC-4E7F-BDA9-93FDE038FB4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4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440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ru-RU" sz="440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kk-KZ" sz="4400" b="0" i="1" smtClean="0">
                          <a:latin typeface="Cambria Math" panose="02040503050406030204" pitchFamily="18" charset="0"/>
                        </a:rPr>
                        <m:t>'</m:t>
                      </m:r>
                      <m:r>
                        <a:rPr lang="kk-KZ" sz="4400" b="0" i="1" smtClean="0">
                          <a:latin typeface="Cambria Math" panose="02040503050406030204" pitchFamily="18" charset="0"/>
                        </a:rPr>
                        <m:t>көрсеткіші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1BF618D6-82BC-4E7F-BDA9-93FDE038FB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073BEE3-9830-4C07-BAAB-367D9DF235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kk-KZ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kk-KZ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kk-KZ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Шаңды – балшықты топырақтар ісінетін және ісінбейтін болып ажыратылады. Ісінетін топырақтар  суланған  кезде  өз көлемдерін ұлғайтады, оларға көрсеткіші 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kk-KZ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0,3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топыра</a:t>
                </a:r>
                <a:r>
                  <a:rPr lang="kk-K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тар </a:t>
                </a:r>
                <a:r>
                  <a:rPr lang="ru-RU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жатады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073BEE3-9830-4C07-BAAB-367D9DF235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r="-20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id="{973D20F1-97F8-4A1A-B546-72063571F21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54690355"/>
                  </p:ext>
                </p:extLst>
              </p:nvPr>
            </p:nvGraphicFramePr>
            <p:xfrm>
              <a:off x="401216" y="1825625"/>
              <a:ext cx="10952582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60083">
                      <a:extLst>
                        <a:ext uri="{9D8B030D-6E8A-4147-A177-3AD203B41FA5}">
                          <a16:colId xmlns:a16="http://schemas.microsoft.com/office/drawing/2014/main" val="3440752200"/>
                        </a:ext>
                      </a:extLst>
                    </a:gridCol>
                    <a:gridCol w="2638064">
                      <a:extLst>
                        <a:ext uri="{9D8B030D-6E8A-4147-A177-3AD203B41FA5}">
                          <a16:colId xmlns:a16="http://schemas.microsoft.com/office/drawing/2014/main" val="505369921"/>
                        </a:ext>
                      </a:extLst>
                    </a:gridCol>
                    <a:gridCol w="2416289">
                      <a:extLst>
                        <a:ext uri="{9D8B030D-6E8A-4147-A177-3AD203B41FA5}">
                          <a16:colId xmlns:a16="http://schemas.microsoft.com/office/drawing/2014/main" val="1903684835"/>
                        </a:ext>
                      </a:extLst>
                    </a:gridCol>
                    <a:gridCol w="2738146">
                      <a:extLst>
                        <a:ext uri="{9D8B030D-6E8A-4147-A177-3AD203B41FA5}">
                          <a16:colId xmlns:a16="http://schemas.microsoft.com/office/drawing/2014/main" val="342772053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Илемділік сан</a:t>
                          </a:r>
                          <a14:m>
                            <m:oMath xmlns:m="http://schemas.openxmlformats.org/officeDocument/2006/math">
                              <m:r>
                                <a:rPr lang="kk-KZ" sz="2800" b="1" i="0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</m:oMath>
                          </a14:m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0,01</a:t>
                          </a:r>
                          <a14:m>
                            <m:oMath xmlns:m="http://schemas.openxmlformats.org/officeDocument/2006/math"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  <a14:m>
                            <m:oMath xmlns:m="http://schemas.openxmlformats.org/officeDocument/2006/math"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0,14</a:t>
                          </a:r>
                          <a14:m>
                            <m:oMath xmlns:m="http://schemas.openxmlformats.org/officeDocument/2006/math"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</a:rPr>
                                <m:t>𝐼𝑝</m:t>
                              </m:r>
                              <m:r>
                                <a:rPr lang="kk-KZ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0,22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74069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kk-KZ" sz="2800" b="0" i="1" smtClean="0">
                                  <a:latin typeface="Cambria Math" panose="02040503050406030204" pitchFamily="18" charset="0"/>
                                </a:rPr>
                                <m:t> Көрсеткіш</m:t>
                              </m:r>
                            </m:oMath>
                          </a14:m>
                          <a:r>
                            <a:rPr lang="ru-RU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2800" i="1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280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kk-KZ" sz="28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  <m:sub>
                                  <m:r>
                                    <a:rPr lang="ru-RU" sz="2800" i="1" smtClean="0">
                                      <a:latin typeface="Cambria Math" panose="02040503050406030204" pitchFamily="18" charset="0"/>
                                    </a:rPr>
                                    <m:t>𝑠𝑠</m:t>
                                  </m:r>
                                </m:sub>
                              </m:sSub>
                              <m:r>
                                <a:rPr lang="kk-KZ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0,10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0,17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0,24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398435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Таблица 4">
                <a:extLst>
                  <a:ext uri="{FF2B5EF4-FFF2-40B4-BE49-F238E27FC236}">
                    <a16:creationId xmlns:a16="http://schemas.microsoft.com/office/drawing/2014/main" id="{973D20F1-97F8-4A1A-B546-72063571F21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54690355"/>
                  </p:ext>
                </p:extLst>
              </p:nvPr>
            </p:nvGraphicFramePr>
            <p:xfrm>
              <a:off x="401216" y="1825625"/>
              <a:ext cx="10952582" cy="1036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60083">
                      <a:extLst>
                        <a:ext uri="{9D8B030D-6E8A-4147-A177-3AD203B41FA5}">
                          <a16:colId xmlns:a16="http://schemas.microsoft.com/office/drawing/2014/main" val="3440752200"/>
                        </a:ext>
                      </a:extLst>
                    </a:gridCol>
                    <a:gridCol w="2638064">
                      <a:extLst>
                        <a:ext uri="{9D8B030D-6E8A-4147-A177-3AD203B41FA5}">
                          <a16:colId xmlns:a16="http://schemas.microsoft.com/office/drawing/2014/main" val="505369921"/>
                        </a:ext>
                      </a:extLst>
                    </a:gridCol>
                    <a:gridCol w="2416289">
                      <a:extLst>
                        <a:ext uri="{9D8B030D-6E8A-4147-A177-3AD203B41FA5}">
                          <a16:colId xmlns:a16="http://schemas.microsoft.com/office/drawing/2014/main" val="1903684835"/>
                        </a:ext>
                      </a:extLst>
                    </a:gridCol>
                    <a:gridCol w="2738146">
                      <a:extLst>
                        <a:ext uri="{9D8B030D-6E8A-4147-A177-3AD203B41FA5}">
                          <a16:colId xmlns:a16="http://schemas.microsoft.com/office/drawing/2014/main" val="342772053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93" t="-11628" r="-247206" b="-1302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20092" t="-11628" r="-196305" b="-1302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40657" t="-11628" r="-114646" b="-1302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299778" t="-11628" r="-889" b="-1302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740692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4"/>
                          <a:stretch>
                            <a:fillRect l="-193" t="-112941" r="-247206" b="-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0,10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0,17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k-KZ" sz="2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0,24</a:t>
                          </a:r>
                          <a:endParaRPr lang="ru-RU" sz="2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398435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14503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4088864-FE27-49F6-BE93-B20845B8ADE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66202228"/>
              </p:ext>
            </p:extLst>
          </p:nvPr>
        </p:nvGraphicFramePr>
        <p:xfrm>
          <a:off x="890296" y="2397760"/>
          <a:ext cx="10783542" cy="4053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7752">
                  <a:extLst>
                    <a:ext uri="{9D8B030D-6E8A-4147-A177-3AD203B41FA5}">
                      <a16:colId xmlns:a16="http://schemas.microsoft.com/office/drawing/2014/main" val="781410844"/>
                    </a:ext>
                  </a:extLst>
                </a:gridCol>
                <a:gridCol w="897752">
                  <a:extLst>
                    <a:ext uri="{9D8B030D-6E8A-4147-A177-3AD203B41FA5}">
                      <a16:colId xmlns:a16="http://schemas.microsoft.com/office/drawing/2014/main" val="3205212734"/>
                    </a:ext>
                  </a:extLst>
                </a:gridCol>
                <a:gridCol w="824135">
                  <a:extLst>
                    <a:ext uri="{9D8B030D-6E8A-4147-A177-3AD203B41FA5}">
                      <a16:colId xmlns:a16="http://schemas.microsoft.com/office/drawing/2014/main" val="3332013680"/>
                    </a:ext>
                  </a:extLst>
                </a:gridCol>
                <a:gridCol w="925478">
                  <a:extLst>
                    <a:ext uri="{9D8B030D-6E8A-4147-A177-3AD203B41FA5}">
                      <a16:colId xmlns:a16="http://schemas.microsoft.com/office/drawing/2014/main" val="2631053747"/>
                    </a:ext>
                  </a:extLst>
                </a:gridCol>
                <a:gridCol w="925478">
                  <a:extLst>
                    <a:ext uri="{9D8B030D-6E8A-4147-A177-3AD203B41FA5}">
                      <a16:colId xmlns:a16="http://schemas.microsoft.com/office/drawing/2014/main" val="1736364377"/>
                    </a:ext>
                  </a:extLst>
                </a:gridCol>
                <a:gridCol w="925478">
                  <a:extLst>
                    <a:ext uri="{9D8B030D-6E8A-4147-A177-3AD203B41FA5}">
                      <a16:colId xmlns:a16="http://schemas.microsoft.com/office/drawing/2014/main" val="1096235900"/>
                    </a:ext>
                  </a:extLst>
                </a:gridCol>
                <a:gridCol w="1026822">
                  <a:extLst>
                    <a:ext uri="{9D8B030D-6E8A-4147-A177-3AD203B41FA5}">
                      <a16:colId xmlns:a16="http://schemas.microsoft.com/office/drawing/2014/main" val="1407706603"/>
                    </a:ext>
                  </a:extLst>
                </a:gridCol>
                <a:gridCol w="1127210">
                  <a:extLst>
                    <a:ext uri="{9D8B030D-6E8A-4147-A177-3AD203B41FA5}">
                      <a16:colId xmlns:a16="http://schemas.microsoft.com/office/drawing/2014/main" val="3182225928"/>
                    </a:ext>
                  </a:extLst>
                </a:gridCol>
                <a:gridCol w="1228553">
                  <a:extLst>
                    <a:ext uri="{9D8B030D-6E8A-4147-A177-3AD203B41FA5}">
                      <a16:colId xmlns:a16="http://schemas.microsoft.com/office/drawing/2014/main" val="3686435510"/>
                    </a:ext>
                  </a:extLst>
                </a:gridCol>
                <a:gridCol w="1228553">
                  <a:extLst>
                    <a:ext uri="{9D8B030D-6E8A-4147-A177-3AD203B41FA5}">
                      <a16:colId xmlns:a16="http://schemas.microsoft.com/office/drawing/2014/main" val="2822331645"/>
                    </a:ext>
                  </a:extLst>
                </a:gridCol>
                <a:gridCol w="776331">
                  <a:extLst>
                    <a:ext uri="{9D8B030D-6E8A-4147-A177-3AD203B41FA5}">
                      <a16:colId xmlns:a16="http://schemas.microsoft.com/office/drawing/2014/main" val="2731987752"/>
                    </a:ext>
                  </a:extLst>
                </a:gridCol>
              </a:tblGrid>
              <a:tr h="288791"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Нұсқа 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D, мм ірілігіне байланысты бөлшектер массасы (пайызбен)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59285"/>
                  </a:ext>
                </a:extLst>
              </a:tr>
              <a:tr h="1243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&gt;2,0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2,0÷1,0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1,0÷0,5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0,5÷0,25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0,25÷0,1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0,1÷0,05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0,05÷0,01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0,01÷0,005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0,005÷0,001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aseline="0" dirty="0">
                          <a:effectLst/>
                        </a:rPr>
                        <a:t>&lt;0,001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extLst>
                  <a:ext uri="{0D108BD9-81ED-4DB2-BD59-A6C34878D82A}">
                    <a16:rowId xmlns:a16="http://schemas.microsoft.com/office/drawing/2014/main" val="3578060163"/>
                  </a:ext>
                </a:extLst>
              </a:tr>
              <a:tr h="28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12,4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25,8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18,6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19,6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12,1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5,4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8054700"/>
                  </a:ext>
                </a:extLst>
              </a:tr>
              <a:tr h="28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24,6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17,8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12,2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17,0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10,9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2988302"/>
                  </a:ext>
                </a:extLst>
              </a:tr>
              <a:tr h="28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4,9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9,5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9098084"/>
                  </a:ext>
                </a:extLst>
              </a:tr>
              <a:tr h="28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5,6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38,0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5749993"/>
                  </a:ext>
                </a:extLst>
              </a:tr>
              <a:tr h="28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29,0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39,0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5142292"/>
                  </a:ext>
                </a:extLst>
              </a:tr>
              <a:tr h="288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45,0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14,5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5027866"/>
                  </a:ext>
                </a:extLst>
              </a:tr>
              <a:tr h="789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12,0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39,0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19,0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0,8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0,6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13161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13105B7-1D4B-46BF-81E6-CAF1D9A29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296" y="162589"/>
            <a:ext cx="104114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 ЖҰМЫСЫ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Топырақтардың жіктелуі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Құмды топырақты дән құрамынының мөлшері, біртектілігі және ылғалдылық дәрежесі бойынша бағала</a:t>
            </a:r>
            <a:r>
              <a:rPr kumimoji="0" lang="kk-KZ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kk-KZ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03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409</Words>
  <Application>Microsoft Office PowerPoint</Application>
  <PresentationFormat>Широкоэкранный</PresentationFormat>
  <Paragraphs>120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Тема Office</vt:lpstr>
      <vt:lpstr>Топырақтардың жіктелуі</vt:lpstr>
      <vt:lpstr>Ірі сынықты және құмды топырақтар ірілі-ұсақты құрамына байланысты ажыратылады. </vt:lpstr>
      <vt:lpstr>Ірі сынықты және құмды топырақтар  аталуына қосымша олардың біртектілігі көрсетіледі.</vt:lpstr>
      <vt:lpstr>Біртектілік дәрежесі келесі формуламен есептейді.   </vt:lpstr>
      <vt:lpstr>Презентация PowerPoint</vt:lpstr>
      <vt:lpstr>Шаңды-балшықты топырақтар илемділік санға Ip байланысты үш түрге бөлінеді: Құмайт, саздақ, балшық.   </vt:lpstr>
      <vt:lpstr>Шаңды-балшықты топырақтар ылғалдылығына қарай әр түрлі күйде (аққыш, илемді, қатты) болуы мүмкін.  Топырақтың күйін аққыштық көрсеткішіне IL байланысты аңықтауға болады. </vt:lpstr>
      <vt:lpstr>Презентация PowerPoint</vt:lpstr>
      <vt:lpstr>I_ss'көрсеткіші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Топырақтардың жіктелуі</dc:title>
  <dc:creator>Анар</dc:creator>
  <cp:lastModifiedBy>Анар</cp:lastModifiedBy>
  <cp:revision>19</cp:revision>
  <dcterms:created xsi:type="dcterms:W3CDTF">2021-02-14T08:15:52Z</dcterms:created>
  <dcterms:modified xsi:type="dcterms:W3CDTF">2021-02-14T18:52:03Z</dcterms:modified>
</cp:coreProperties>
</file>